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1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85" autoAdjust="0"/>
    <p:restoredTop sz="94660"/>
  </p:normalViewPr>
  <p:slideViewPr>
    <p:cSldViewPr>
      <p:cViewPr varScale="1">
        <p:scale>
          <a:sx n="67" d="100"/>
          <a:sy n="67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49AE7-B37D-45C2-A6DB-B537DF69A7E5}" type="datetimeFigureOut">
              <a:rPr lang="zh-CN" altLang="en-US" smtClean="0"/>
              <a:t>2008-11-9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1CB9F-B2AF-4DFB-A385-BFA98B8E21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0538" y="908050"/>
            <a:ext cx="1908175" cy="28813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16013" y="908050"/>
            <a:ext cx="5572125" cy="28813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042988" cy="6858000"/>
          </a:xfrm>
          <a:prstGeom prst="rect">
            <a:avLst/>
          </a:prstGeom>
          <a:solidFill>
            <a:srgbClr val="FD822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16200000">
            <a:off x="-912019" y="4556919"/>
            <a:ext cx="2525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4000" b="1">
                <a:solidFill>
                  <a:srgbClr val="FD8227"/>
                </a:solidFill>
                <a:ea typeface="宋体" charset="-122"/>
              </a:rPr>
              <a:t>EuroMPM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258888" y="5373688"/>
            <a:ext cx="7561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>
                <a:solidFill>
                  <a:srgbClr val="000099"/>
                </a:solidFill>
              </a:rPr>
              <a:t>l</a:t>
            </a:r>
            <a:r>
              <a:rPr lang="de-DE" altLang="zh-CN" sz="1400">
                <a:solidFill>
                  <a:srgbClr val="000099"/>
                </a:solidFill>
                <a:ea typeface="宋体" charset="-122"/>
              </a:rPr>
              <a:t>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 rot="16200000">
            <a:off x="-923131" y="1967706"/>
            <a:ext cx="28654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University of Applied Sciences </a:t>
            </a:r>
          </a:p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And Arts - Dortmund - Germany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0"/>
            <a:ext cx="828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98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88986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87657-CD96-4803-9F78-630A0D73B82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5B565-9087-49BF-B98B-8AED49A92F6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6BB01-D57E-4D2D-8D32-09AF9EEA07C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58888" y="4365625"/>
            <a:ext cx="3667125" cy="64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78413" y="4365625"/>
            <a:ext cx="3668712" cy="64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D51BA-95A2-462D-93AC-13F21086038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FFAE-4CE2-41DD-B2FD-426BAB1FD1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453E2-44FD-4739-B7FD-A214707AC8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045A7-C837-45A3-B053-E789DF7E5F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86091-05B2-4DCE-B229-DB917A45B40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71F7F-632F-4C5E-8EFE-23174E7882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FB5E7-3DE5-41B6-8718-6331F1FFF29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0538" y="2852738"/>
            <a:ext cx="1906587" cy="21605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16013" y="2852738"/>
            <a:ext cx="5572125" cy="21605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27847-E6AB-4218-A6F0-900DCDE89E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6E4E-26F0-43C6-B3E1-1908321C860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F5552-68F0-4E12-AB95-BC511295DBAF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B69D3-0A09-43BD-9F95-D92C77A37C03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FF542-2E56-4A4D-B43F-57C85AD00275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270000" y="1557338"/>
            <a:ext cx="36988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1275" y="1557338"/>
            <a:ext cx="3698875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320A65-7355-42BE-A5EC-6FFBD276C443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149A1-BF1F-437C-9ADD-B9B0ADEA9B8A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CD967-C3BD-4D7F-8060-B5B90C2B53DA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B1AE1-3CD7-4795-893C-4B3B991BACDE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CDBED-45A1-4FE0-8B06-F3C9528711E0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F6D62-D261-4980-8029-42219C905E9C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F2BBE-A6D2-44DA-8EAF-1FE5082D9D5D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931025" y="692150"/>
            <a:ext cx="1889125" cy="53911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260475" y="692150"/>
            <a:ext cx="5518150" cy="53911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ECCC-11BA-4D79-864E-B97868465B8E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7450" y="2205038"/>
            <a:ext cx="3703638" cy="158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3488" y="2205038"/>
            <a:ext cx="3705225" cy="1584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1042988" y="6237288"/>
            <a:ext cx="8101012" cy="620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1042988" cy="6858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908050"/>
            <a:ext cx="75596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Title for new chapter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308725"/>
            <a:ext cx="874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charset="-122"/>
              </a:defRPr>
            </a:lvl1pPr>
          </a:lstStyle>
          <a:p>
            <a:fld id="{0B251D5C-1378-449F-9B51-7EE0D00E0BEA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31913" y="6237288"/>
            <a:ext cx="54721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ea typeface="宋体" charset="-122"/>
              </a:defRPr>
            </a:lvl1pPr>
          </a:lstStyle>
          <a:p>
            <a:endParaRPr lang="zh-CN" altLang="en-US"/>
          </a:p>
        </p:txBody>
      </p:sp>
      <p:sp>
        <p:nvSpPr>
          <p:cNvPr id="2055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7450" y="2205038"/>
            <a:ext cx="75612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Subheading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759200" y="1365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n-US" altLang="zh-CN">
              <a:ea typeface="宋体" charset="-122"/>
            </a:endParaRP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 rot="16200000">
            <a:off x="-785019" y="4556919"/>
            <a:ext cx="2525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4000" b="1">
                <a:solidFill>
                  <a:srgbClr val="FD8227"/>
                </a:solidFill>
                <a:ea typeface="宋体" charset="-122"/>
              </a:rPr>
              <a:t>EuroMPM</a:t>
            </a: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 rot="16200000">
            <a:off x="-942975" y="1876425"/>
            <a:ext cx="2905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University of Applied Sciences </a:t>
            </a:r>
          </a:p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And Arts – Dortmund - Germany</a:t>
            </a:r>
          </a:p>
        </p:txBody>
      </p:sp>
      <p:pic>
        <p:nvPicPr>
          <p:cNvPr id="2059" name="Picture 2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7950" y="0"/>
            <a:ext cx="828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comb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rgbClr val="3A1900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3A19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0" y="0"/>
            <a:ext cx="1042988" cy="6858000"/>
          </a:xfrm>
          <a:prstGeom prst="rect">
            <a:avLst/>
          </a:prstGeom>
          <a:solidFill>
            <a:srgbClr val="FD822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308725"/>
            <a:ext cx="874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charset="-122"/>
              </a:defRPr>
            </a:lvl1pPr>
          </a:lstStyle>
          <a:p>
            <a:pPr>
              <a:defRPr/>
            </a:pPr>
            <a:fld id="{3C98EC1E-6606-46C9-B01D-07D5A0F483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28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1116013" y="2852738"/>
            <a:ext cx="75596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zh-CN" smtClean="0"/>
              <a:t>International Project Management – Considerations based upon the Index of Economic Freedom and additional Sources</a:t>
            </a:r>
            <a:endParaRPr lang="de-DE" altLang="zh-CN" smtClean="0"/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4365625"/>
            <a:ext cx="7488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Peter J. A. Reusch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 rot="16200000">
            <a:off x="-912019" y="4556919"/>
            <a:ext cx="2525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4000" b="1">
                <a:solidFill>
                  <a:srgbClr val="FD8227"/>
                </a:solidFill>
                <a:ea typeface="宋体" charset="-122"/>
              </a:rPr>
              <a:t>EuroMPM</a:t>
            </a: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1258888" y="5373688"/>
            <a:ext cx="75612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>
                <a:solidFill>
                  <a:srgbClr val="000099"/>
                </a:solidFill>
              </a:rPr>
              <a:t>l</a:t>
            </a:r>
            <a:r>
              <a:rPr lang="de-DE" altLang="zh-CN" sz="1400">
                <a:solidFill>
                  <a:srgbClr val="000099"/>
                </a:solidFill>
                <a:ea typeface="宋体" charset="-122"/>
              </a:rPr>
              <a:t> </a:t>
            </a:r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 rot="16200000">
            <a:off x="-923131" y="1967706"/>
            <a:ext cx="28654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University of Applied Sciences </a:t>
            </a:r>
          </a:p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And Arts - Dortmund - Germany</a:t>
            </a:r>
          </a:p>
        </p:txBody>
      </p:sp>
      <p:pic>
        <p:nvPicPr>
          <p:cNvPr id="1033" name="Picture 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07950" y="0"/>
            <a:ext cx="828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8" descr="undefined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42988" y="333375"/>
            <a:ext cx="79803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rgbClr val="000099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1042988" cy="6858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charset="-122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60475" y="692150"/>
            <a:ext cx="75596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Title of the chart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1557338"/>
            <a:ext cx="75501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zh-CN" smtClean="0"/>
              <a:t>Text – 1st level</a:t>
            </a:r>
          </a:p>
          <a:p>
            <a:pPr lvl="1"/>
            <a:r>
              <a:rPr lang="de-DE" altLang="zh-CN" smtClean="0"/>
              <a:t>2nd level</a:t>
            </a:r>
          </a:p>
          <a:p>
            <a:pPr lvl="2"/>
            <a:r>
              <a:rPr lang="de-DE" altLang="zh-CN" smtClean="0"/>
              <a:t>3rd level</a:t>
            </a:r>
          </a:p>
          <a:p>
            <a:pPr lvl="3"/>
            <a:r>
              <a:rPr lang="de-DE" altLang="zh-CN" smtClean="0"/>
              <a:t>4th level</a:t>
            </a:r>
          </a:p>
          <a:p>
            <a:pPr lvl="4"/>
            <a:r>
              <a:rPr lang="de-DE" altLang="zh-CN" smtClean="0"/>
              <a:t>5th level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7950" y="6308725"/>
            <a:ext cx="874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ea typeface="宋体" charset="-122"/>
              </a:defRPr>
            </a:lvl1pPr>
          </a:lstStyle>
          <a:p>
            <a:pPr>
              <a:defRPr/>
            </a:pPr>
            <a:fld id="{63F9BB61-0C11-4832-B210-F782E2D61688}" type="slidenum">
              <a:rPr lang="de-DE" altLang="zh-CN"/>
              <a:pPr>
                <a:defRPr/>
              </a:pPr>
              <a:t>‹#›</a:t>
            </a:fld>
            <a:endParaRPr lang="de-DE" altLang="zh-CN"/>
          </a:p>
        </p:txBody>
      </p:sp>
      <p:sp>
        <p:nvSpPr>
          <p:cNvPr id="4113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31913" y="6237288"/>
            <a:ext cx="51847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ea typeface="宋体" charset="-122"/>
              </a:defRPr>
            </a:lvl1pPr>
          </a:lstStyle>
          <a:p>
            <a:pPr>
              <a:defRPr/>
            </a:pPr>
            <a:endParaRPr lang="de-DE" altLang="zh-CN"/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 rot="16200000">
            <a:off x="-785019" y="4556919"/>
            <a:ext cx="2525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4000" b="1">
                <a:solidFill>
                  <a:srgbClr val="FD8227"/>
                </a:solidFill>
                <a:ea typeface="宋体" charset="-122"/>
              </a:rPr>
              <a:t>EuroMPM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 rot="16200000">
            <a:off x="-942975" y="1947863"/>
            <a:ext cx="29051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University of Applied Sciences </a:t>
            </a:r>
          </a:p>
          <a:p>
            <a:pPr>
              <a:defRPr/>
            </a:pPr>
            <a:r>
              <a:rPr lang="de-DE" altLang="zh-CN" sz="1400" b="1">
                <a:solidFill>
                  <a:srgbClr val="FF9900"/>
                </a:solidFill>
                <a:ea typeface="宋体" charset="-122"/>
              </a:rPr>
              <a:t>And Arts – Dortmund - Germany</a:t>
            </a:r>
          </a:p>
        </p:txBody>
      </p:sp>
      <p:pic>
        <p:nvPicPr>
          <p:cNvPr id="3081" name="Picture 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7950" y="0"/>
            <a:ext cx="8286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FD8227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71BA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71BA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lifeinamatrix.com/strong-matrix-project-matrix-horizontal-matrix-or-balanced-matrix-organization/strong-or-weak-matrix-orgnaization-form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/>
          <a:lstStyle/>
          <a:p>
            <a:r>
              <a:rPr lang="en-GB" altLang="zh-CN" dirty="0" smtClean="0"/>
              <a:t>Matrix Organization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zh-CN" dirty="0" smtClean="0"/>
              <a:t>Euro MPM</a:t>
            </a:r>
          </a:p>
          <a:p>
            <a:r>
              <a:rPr lang="en-GB" altLang="zh-CN" dirty="0" smtClean="0"/>
              <a:t>He Wang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dirty="0" smtClean="0"/>
              <a:t>Definition and Characteristics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altLang="zh-CN" dirty="0" smtClean="0"/>
              <a:t>The matrix organization is an attempt to combine the advantages of the pure functional structure and the product organizational structure.</a:t>
            </a:r>
          </a:p>
          <a:p>
            <a:pPr algn="l"/>
            <a:r>
              <a:rPr lang="en-GB" altLang="zh-CN" dirty="0" smtClean="0"/>
              <a:t>This form is identically suited for companies such as construction, that are “ project-driven”. </a:t>
            </a:r>
          </a:p>
          <a:p>
            <a:pPr algn="l"/>
            <a:r>
              <a:rPr lang="en-GB" altLang="zh-CN" dirty="0" smtClean="0"/>
              <a:t>In Matrix organization, each project manager reports directly to the vice president and the general manager.  The power and authority used by the project manager come directly from the general manager.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7450" y="571480"/>
            <a:ext cx="7561263" cy="3217883"/>
          </a:xfrm>
        </p:spPr>
        <p:txBody>
          <a:bodyPr/>
          <a:lstStyle/>
          <a:p>
            <a:pPr algn="l"/>
            <a:r>
              <a:rPr lang="en-GB" altLang="zh-CN" dirty="0" smtClean="0"/>
              <a:t>Information sharing is in an organization and several people may be required for the same piece of work</a:t>
            </a:r>
          </a:p>
          <a:p>
            <a:pPr algn="l"/>
            <a:r>
              <a:rPr lang="en-GB" altLang="zh-CN" dirty="0" smtClean="0"/>
              <a:t>The project manager has the total responsibility and accountability for the success of the project.</a:t>
            </a:r>
          </a:p>
          <a:p>
            <a:pPr algn="l"/>
            <a:r>
              <a:rPr lang="en-GB" altLang="zh-CN" dirty="0" smtClean="0"/>
              <a:t>The functional departments have functional responsibility to maintain technical excellence on the project.</a:t>
            </a:r>
          </a:p>
          <a:p>
            <a:pPr algn="l"/>
            <a:r>
              <a:rPr lang="en-GB" altLang="zh-CN" dirty="0" smtClean="0"/>
              <a:t>Each functional unit is headed by a department manager whose prime responsibility is to ensure that a unified technical base is maintained and that all available information can be exchanged for each project.</a:t>
            </a:r>
          </a:p>
          <a:p>
            <a:pPr algn="l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42976" y="4357694"/>
            <a:ext cx="7559675" cy="1274781"/>
          </a:xfrm>
        </p:spPr>
        <p:txBody>
          <a:bodyPr/>
          <a:lstStyle/>
          <a:p>
            <a:pPr algn="l"/>
            <a:r>
              <a:rPr lang="en-GB" altLang="zh-CN" sz="2400" dirty="0" smtClean="0"/>
              <a:t>The basis for the matrix organization is an </a:t>
            </a:r>
            <a:r>
              <a:rPr lang="en-GB" altLang="zh-CN" sz="2400" dirty="0" err="1" smtClean="0"/>
              <a:t>endeavor</a:t>
            </a:r>
            <a:r>
              <a:rPr lang="en-GB" altLang="zh-CN" sz="2400" dirty="0" smtClean="0"/>
              <a:t> to create synergism through shared responsibility between project and functional management .</a:t>
            </a:r>
            <a:br>
              <a:rPr lang="en-GB" altLang="zh-CN" sz="2400" dirty="0" smtClean="0"/>
            </a:br>
            <a:r>
              <a:rPr lang="en-GB" altLang="zh-CN" sz="2400" dirty="0" smtClean="0"/>
              <a:t>Other advantages:</a:t>
            </a:r>
            <a:br>
              <a:rPr lang="en-GB" altLang="zh-CN" sz="2400" dirty="0" smtClean="0"/>
            </a:br>
            <a:r>
              <a:rPr lang="en-GB" altLang="zh-CN" sz="2400" dirty="0" smtClean="0"/>
              <a:t>because key people can be shared, the project cost is minimized;</a:t>
            </a:r>
            <a:br>
              <a:rPr lang="en-GB" altLang="zh-CN" sz="2400" dirty="0" smtClean="0"/>
            </a:br>
            <a:r>
              <a:rPr lang="en-GB" altLang="zh-CN" sz="2400" dirty="0" smtClean="0"/>
              <a:t>conflicts are minimal, and those requiring hierarchical referrals are more easily resolved;</a:t>
            </a:r>
            <a:br>
              <a:rPr lang="en-GB" altLang="zh-CN" sz="2400" dirty="0" smtClean="0"/>
            </a:br>
            <a:r>
              <a:rPr lang="en-GB" altLang="zh-CN" sz="2400" dirty="0" smtClean="0"/>
              <a:t>there is a better balance between time, cost and performance;</a:t>
            </a:r>
            <a:br>
              <a:rPr lang="en-GB" altLang="zh-CN" sz="2400" dirty="0" smtClean="0"/>
            </a:br>
            <a:r>
              <a:rPr lang="en-GB" altLang="zh-CN" sz="2400" dirty="0" smtClean="0"/>
              <a:t>authority and </a:t>
            </a:r>
            <a:r>
              <a:rPr lang="en-GB" altLang="zh-CN" sz="2400" dirty="0" smtClean="0"/>
              <a:t>responsibility are shared;</a:t>
            </a:r>
            <a:br>
              <a:rPr lang="en-GB" altLang="zh-CN" sz="2400" dirty="0" smtClean="0"/>
            </a:br>
            <a:r>
              <a:rPr lang="en-GB" altLang="zh-CN" sz="2400" dirty="0" smtClean="0"/>
              <a:t>stress is distributed among the team.</a:t>
            </a:r>
            <a:br>
              <a:rPr lang="en-GB" altLang="zh-CN" sz="2400" dirty="0" smtClean="0"/>
            </a:br>
            <a:r>
              <a:rPr lang="en-GB" altLang="zh-CN" sz="2400" dirty="0" smtClean="0"/>
              <a:t/>
            </a:r>
            <a:br>
              <a:rPr lang="en-GB" altLang="zh-CN" sz="2400" dirty="0" smtClean="0"/>
            </a:br>
            <a:r>
              <a:rPr lang="en-GB" altLang="zh-CN" sz="2400" dirty="0" smtClean="0"/>
              <a:t/>
            </a:r>
            <a:br>
              <a:rPr lang="en-GB" altLang="zh-CN" sz="2400" dirty="0" smtClean="0"/>
            </a:br>
            <a:r>
              <a:rPr lang="en-GB" altLang="zh-CN" sz="2400" dirty="0" smtClean="0"/>
              <a:t/>
            </a:r>
            <a:br>
              <a:rPr lang="en-GB" altLang="zh-CN" sz="2400" dirty="0" smtClean="0"/>
            </a:br>
            <a:r>
              <a:rPr lang="en-GB" altLang="zh-CN" sz="2400" dirty="0" smtClean="0"/>
              <a:t/>
            </a:r>
            <a:br>
              <a:rPr lang="en-GB" altLang="zh-CN" sz="2400" dirty="0" smtClean="0"/>
            </a:br>
            <a:r>
              <a:rPr lang="en-GB" altLang="zh-CN" sz="2400" dirty="0" smtClean="0"/>
              <a:t> </a:t>
            </a:r>
            <a:br>
              <a:rPr lang="en-GB" altLang="zh-CN" sz="2400" dirty="0" smtClean="0"/>
            </a:br>
            <a:endParaRPr lang="zh-CN" altLang="en-US" sz="2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87450" y="2714620"/>
            <a:ext cx="7561263" cy="1074743"/>
          </a:xfrm>
        </p:spPr>
        <p:txBody>
          <a:bodyPr/>
          <a:lstStyle/>
          <a:p>
            <a:endParaRPr lang="en-GB" altLang="zh-CN" dirty="0" smtClean="0"/>
          </a:p>
          <a:p>
            <a:endParaRPr lang="en-GB" altLang="zh-CN" dirty="0" smtClean="0"/>
          </a:p>
          <a:p>
            <a:pPr algn="l"/>
            <a:r>
              <a:rPr lang="en-GB" altLang="zh-CN" dirty="0" smtClean="0"/>
              <a:t>The project manager has most power, resources and control over the work.</a:t>
            </a:r>
          </a:p>
          <a:p>
            <a:pPr algn="l"/>
            <a:r>
              <a:rPr lang="en-GB" altLang="zh-CN" dirty="0" smtClean="0"/>
              <a:t>Project managers in a strong matrix often have a separate reporting line to a project office or project management structure.</a:t>
            </a:r>
          </a:p>
          <a:p>
            <a:pPr algn="l"/>
            <a:endParaRPr lang="en-GB" altLang="zh-CN" dirty="0" smtClean="0"/>
          </a:p>
          <a:p>
            <a:pPr algn="l"/>
            <a:endParaRPr lang="zh-CN" altLang="en-US" dirty="0"/>
          </a:p>
        </p:txBody>
      </p:sp>
      <p:pic>
        <p:nvPicPr>
          <p:cNvPr id="4" name="图片 3" descr="Sample matrix organiz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7000924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71538" y="0"/>
            <a:ext cx="7559675" cy="1152525"/>
          </a:xfrm>
        </p:spPr>
        <p:txBody>
          <a:bodyPr/>
          <a:lstStyle/>
          <a:p>
            <a:pPr algn="l"/>
            <a:r>
              <a:rPr lang="en-GB" altLang="zh-CN" sz="2800" dirty="0" smtClean="0"/>
              <a:t>Horizontal matrix over the strong matrix-the balanced matrix</a:t>
            </a:r>
            <a:endParaRPr lang="zh-CN" altLang="en-US" sz="2800" dirty="0"/>
          </a:p>
        </p:txBody>
      </p:sp>
      <p:pic>
        <p:nvPicPr>
          <p:cNvPr id="4" name="内容占位符 3" descr="Strong or weak matrix orgnaization forms">
            <a:hlinkClick r:id="rId2" tooltip="&quot;Strong or weak matrix orgnaization forms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214422"/>
            <a:ext cx="4929222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71538" y="1714488"/>
            <a:ext cx="29289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dirty="0" smtClean="0"/>
              <a:t>The balanced matrix is where  the power is shared more equally between the vertical and horizontal  legs of the matrix with</a:t>
            </a:r>
          </a:p>
          <a:p>
            <a:r>
              <a:rPr lang="en-GB" altLang="zh-CN" dirty="0" smtClean="0"/>
              <a:t>r</a:t>
            </a:r>
            <a:r>
              <a:rPr lang="en-GB" altLang="zh-CN" dirty="0" smtClean="0"/>
              <a:t>espective responsibilities for people and resources </a:t>
            </a:r>
          </a:p>
          <a:p>
            <a:r>
              <a:rPr lang="en-GB" altLang="zh-CN" dirty="0" smtClean="0"/>
              <a:t>c</a:t>
            </a:r>
            <a:r>
              <a:rPr lang="en-GB" altLang="zh-CN" dirty="0" smtClean="0"/>
              <a:t>arefully defined and  </a:t>
            </a:r>
          </a:p>
          <a:p>
            <a:r>
              <a:rPr lang="en-GB" altLang="zh-CN" dirty="0" smtClean="0"/>
              <a:t>r</a:t>
            </a:r>
            <a:r>
              <a:rPr lang="en-GB" altLang="zh-CN" dirty="0" smtClean="0"/>
              <a:t>easonably balanced</a:t>
            </a:r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en-GB" altLang="zh-CN" dirty="0" smtClean="0"/>
          </a:p>
          <a:p>
            <a:endParaRPr lang="zh-CN" alt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1571603" y="4838878"/>
            <a:ext cx="6696769" cy="1985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en-US" altLang="zh-CN" sz="205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Dotum" pitchFamily="34" charset="-127"/>
                <a:cs typeface="宋体" pitchFamily="2" charset="-122"/>
              </a:rPr>
              <a:t>Solid line or dotted line reporting can be used to add further nuance. In general the solid line is the stronger relationship, the dotted line the weaker. Most organizations use 2 solid line reporting relationships to represent a balanced matrix.</a:t>
            </a:r>
            <a:endParaRPr kumimoji="0" lang="en-US" altLang="zh-CN" sz="205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" name="内容占位符 4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灯片编号占位符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85794"/>
            <a:ext cx="7715303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6013" y="285728"/>
            <a:ext cx="7559675" cy="1774847"/>
          </a:xfrm>
        </p:spPr>
        <p:txBody>
          <a:bodyPr/>
          <a:lstStyle/>
          <a:p>
            <a:pPr algn="l"/>
            <a:r>
              <a:rPr lang="en-GB" altLang="zh-CN" dirty="0" smtClean="0"/>
              <a:t>Conclusion</a:t>
            </a:r>
            <a:br>
              <a:rPr lang="en-GB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2976" y="1285860"/>
            <a:ext cx="7561263" cy="2074875"/>
          </a:xfrm>
        </p:spPr>
        <p:txBody>
          <a:bodyPr/>
          <a:lstStyle/>
          <a:p>
            <a:pPr algn="l"/>
            <a:r>
              <a:rPr lang="en-GB" altLang="zh-CN" dirty="0" smtClean="0"/>
              <a:t>Matrix organizations are a blend of functional and </a:t>
            </a:r>
            <a:r>
              <a:rPr lang="en-GB" altLang="zh-CN" dirty="0" err="1" smtClean="0"/>
              <a:t>projectized</a:t>
            </a:r>
            <a:r>
              <a:rPr lang="en-GB" altLang="zh-CN" dirty="0" smtClean="0"/>
              <a:t> characteristics.</a:t>
            </a:r>
          </a:p>
          <a:p>
            <a:pPr algn="l"/>
            <a:r>
              <a:rPr lang="en-GB" altLang="zh-CN" dirty="0" smtClean="0"/>
              <a:t>Weak matrices main many of the characteristics of a functional organization and the project manager role is more that of a coordinator or expediter than that of a manager.</a:t>
            </a:r>
          </a:p>
          <a:p>
            <a:pPr algn="l"/>
            <a:r>
              <a:rPr lang="en-GB" altLang="zh-CN" dirty="0" smtClean="0"/>
              <a:t>Strong matrices have many of the characteristics of the </a:t>
            </a:r>
            <a:r>
              <a:rPr lang="en-GB" altLang="zh-CN" dirty="0" err="1" smtClean="0"/>
              <a:t>projectized</a:t>
            </a:r>
            <a:r>
              <a:rPr lang="en-GB" altLang="zh-CN" dirty="0" smtClean="0"/>
              <a:t> organization, and can have full-time project managers with considerable authority and full-time project administrative staff.</a:t>
            </a:r>
          </a:p>
          <a:p>
            <a:pPr algn="l"/>
            <a:r>
              <a:rPr lang="en-GB" altLang="zh-CN" dirty="0" smtClean="0"/>
              <a:t>The balanced matrix organization recognizes the need for a project manager, it does not provide the project manager with the full authority over the project and project funding.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51D5C-1378-449F-9B51-7EE0D00E0BE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  <p:transition>
    <p:comb/>
  </p:transition>
</p:sld>
</file>

<file path=ppt/theme/theme1.xml><?xml version="1.0" encoding="utf-8"?>
<a:theme xmlns:a="http://schemas.openxmlformats.org/drawingml/2006/main" name="1_Benutzerdefiniertes Desig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urompm_master">
  <a:themeElements>
    <a:clrScheme name="eurompm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urompm_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urompm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ompm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ompm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ompm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ompm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rompm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rompm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Life Cycle</Template>
  <TotalTime>55</TotalTime>
  <Words>410</Words>
  <Application>Microsoft Office PowerPoint</Application>
  <PresentationFormat>全屏显示(4:3)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12" baseType="lpstr">
      <vt:lpstr>1_Benutzerdefiniertes Design</vt:lpstr>
      <vt:lpstr>eurompm_master</vt:lpstr>
      <vt:lpstr>Benutzerdefiniertes Design</vt:lpstr>
      <vt:lpstr>Matrix Organization</vt:lpstr>
      <vt:lpstr>Definition and Characteristics </vt:lpstr>
      <vt:lpstr>幻灯片 3</vt:lpstr>
      <vt:lpstr>The basis for the matrix organization is an endeavor to create synergism through shared responsibility between project and functional management . Other advantages: because key people can be shared, the project cost is minimized; conflicts are minimal, and those requiring hierarchical referrals are more easily resolved; there is a better balance between time, cost and performance; authority and responsibility are shared; stress is distributed among the team.       </vt:lpstr>
      <vt:lpstr>幻灯片 5</vt:lpstr>
      <vt:lpstr>Horizontal matrix over the strong matrix-the balanced matrix</vt:lpstr>
      <vt:lpstr>幻灯片 7</vt:lpstr>
      <vt:lpstr>幻灯片 8</vt:lpstr>
      <vt:lpstr>Conclusion </vt:lpstr>
    </vt:vector>
  </TitlesOfParts>
  <Company>深度技术论坛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Matrix Organization</dc:title>
  <dc:creator>MacOSX</dc:creator>
  <cp:lastModifiedBy>MacOSX</cp:lastModifiedBy>
  <cp:revision>7</cp:revision>
  <dcterms:created xsi:type="dcterms:W3CDTF">2008-11-09T14:37:52Z</dcterms:created>
  <dcterms:modified xsi:type="dcterms:W3CDTF">2008-11-09T19:07:03Z</dcterms:modified>
</cp:coreProperties>
</file>